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DM Sans Bold" charset="1" panose="00000000000000000000"/>
      <p:regular r:id="rId15"/>
    </p:embeddedFont>
    <p:embeddedFont>
      <p:font typeface="DM Sans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4319139">
            <a:off x="1717312" y="-2936333"/>
            <a:ext cx="14853376" cy="15352326"/>
          </a:xfrm>
          <a:custGeom>
            <a:avLst/>
            <a:gdLst/>
            <a:ahLst/>
            <a:cxnLst/>
            <a:rect r="r" b="b" t="t" l="l"/>
            <a:pathLst>
              <a:path h="15352326" w="1485337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699" y="6478269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699" y="1028700"/>
            <a:ext cx="6974115" cy="1983757"/>
          </a:xfrm>
          <a:custGeom>
            <a:avLst/>
            <a:gdLst/>
            <a:ahLst/>
            <a:cxnLst/>
            <a:rect r="r" b="b" t="t" l="l"/>
            <a:pathLst>
              <a:path h="1983757" w="6974115">
                <a:moveTo>
                  <a:pt x="0" y="0"/>
                </a:moveTo>
                <a:lnTo>
                  <a:pt x="6974114" y="0"/>
                </a:lnTo>
                <a:lnTo>
                  <a:pt x="6974114" y="1983757"/>
                </a:lnTo>
                <a:lnTo>
                  <a:pt x="0" y="19837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4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13804" y="8293543"/>
            <a:ext cx="2363752" cy="641722"/>
          </a:xfrm>
          <a:custGeom>
            <a:avLst/>
            <a:gdLst/>
            <a:ahLst/>
            <a:cxnLst/>
            <a:rect r="r" b="b" t="t" l="l"/>
            <a:pathLst>
              <a:path h="641722" w="2363752">
                <a:moveTo>
                  <a:pt x="0" y="0"/>
                </a:moveTo>
                <a:lnTo>
                  <a:pt x="2363752" y="0"/>
                </a:lnTo>
                <a:lnTo>
                  <a:pt x="2363752" y="641722"/>
                </a:lnTo>
                <a:lnTo>
                  <a:pt x="0" y="6417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6981016"/>
            <a:ext cx="5655216" cy="1092485"/>
          </a:xfrm>
          <a:custGeom>
            <a:avLst/>
            <a:gdLst/>
            <a:ahLst/>
            <a:cxnLst/>
            <a:rect r="r" b="b" t="t" l="l"/>
            <a:pathLst>
              <a:path h="1092485" w="5655216">
                <a:moveTo>
                  <a:pt x="0" y="0"/>
                </a:moveTo>
                <a:lnTo>
                  <a:pt x="5655216" y="0"/>
                </a:lnTo>
                <a:lnTo>
                  <a:pt x="5655216" y="1092485"/>
                </a:lnTo>
                <a:lnTo>
                  <a:pt x="0" y="10924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73734" y="3695700"/>
            <a:ext cx="14540532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DM Sans Bold"/>
              </a:rPr>
              <a:t>Osman Tarihi Araştırmalarında Yapay Zeka: İstanbul Kadi Sicillerine Derinlemesine Bakış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67145" y="6981016"/>
            <a:ext cx="5893151" cy="2625055"/>
            <a:chOff x="0" y="0"/>
            <a:chExt cx="7857534" cy="350007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159195"/>
              <a:ext cx="7857534" cy="1340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12"/>
                </a:lnSpc>
              </a:pPr>
              <a:r>
                <a:rPr lang="en-US" sz="2937">
                  <a:solidFill>
                    <a:srgbClr val="000000"/>
                  </a:solidFill>
                  <a:latin typeface="DM Sans"/>
                </a:rPr>
                <a:t>ayy236@nyu.edu</a:t>
              </a:r>
            </a:p>
            <a:p>
              <a:pPr algn="l">
                <a:lnSpc>
                  <a:spcPts val="4112"/>
                </a:lnSpc>
              </a:pPr>
              <a:r>
                <a:rPr lang="en-US" sz="2937">
                  <a:solidFill>
                    <a:srgbClr val="000000"/>
                  </a:solidFill>
                  <a:latin typeface="DM Sans"/>
                </a:rPr>
                <a:t>https://github.com/yuksekyusuf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7857534" cy="2037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12"/>
                </a:lnSpc>
              </a:pPr>
              <a:r>
                <a:rPr lang="en-US" sz="2937">
                  <a:solidFill>
                    <a:srgbClr val="000000"/>
                  </a:solidFill>
                  <a:latin typeface="DM Sans Bold"/>
                </a:rPr>
                <a:t>Ahmet Yusuf Yüksek</a:t>
              </a:r>
            </a:p>
            <a:p>
              <a:pPr algn="l">
                <a:lnSpc>
                  <a:spcPts val="4112"/>
                </a:lnSpc>
              </a:pPr>
              <a:r>
                <a:rPr lang="en-US" sz="2937">
                  <a:solidFill>
                    <a:srgbClr val="000000"/>
                  </a:solidFill>
                  <a:latin typeface="DM Sans Bold"/>
                </a:rPr>
                <a:t>New York Üniversitesi</a:t>
              </a:r>
            </a:p>
            <a:p>
              <a:pPr algn="l">
                <a:lnSpc>
                  <a:spcPts val="4112"/>
                </a:lnSpc>
              </a:pPr>
              <a:r>
                <a:rPr lang="en-US" sz="2937">
                  <a:solidFill>
                    <a:srgbClr val="000000"/>
                  </a:solidFill>
                  <a:latin typeface="DM Sans Bold"/>
                </a:rPr>
                <a:t>Doktor Adayı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13804" y="9154340"/>
            <a:ext cx="5754222" cy="1033282"/>
            <a:chOff x="0" y="0"/>
            <a:chExt cx="7672296" cy="137770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737744"/>
              <a:ext cx="7672296" cy="639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15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7672296" cy="639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15"/>
                </a:lnSpc>
              </a:pPr>
              <a:r>
                <a:rPr lang="en-US" sz="2868">
                  <a:solidFill>
                    <a:srgbClr val="000000"/>
                  </a:solidFill>
                  <a:latin typeface="DM Sans Bold"/>
                </a:rPr>
                <a:t>Katkılarıyla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70559" y="-3540568"/>
            <a:ext cx="8291788" cy="8229600"/>
          </a:xfrm>
          <a:custGeom>
            <a:avLst/>
            <a:gdLst/>
            <a:ahLst/>
            <a:cxnLst/>
            <a:rect r="r" b="b" t="t" l="l"/>
            <a:pathLst>
              <a:path h="8229600" w="8291788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41139" y="1457373"/>
            <a:ext cx="602489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Gündem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09573" y="4429173"/>
            <a:ext cx="16007105" cy="7917716"/>
            <a:chOff x="0" y="0"/>
            <a:chExt cx="21342807" cy="1055695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76200"/>
              <a:ext cx="21342807" cy="56540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74129" indent="-437065" lvl="1">
                <a:lnSpc>
                  <a:spcPts val="5668"/>
                </a:lnSpc>
                <a:buFont typeface="Arial"/>
                <a:buChar char="•"/>
              </a:pPr>
              <a:r>
                <a:rPr lang="en-US" sz="4048">
                  <a:solidFill>
                    <a:srgbClr val="000000"/>
                  </a:solidFill>
                  <a:latin typeface="DM Sans"/>
                </a:rPr>
                <a:t>Genel Hatlarıyla Büyük Dil Modelleri, Transformers ve Generative Pre-trained Transformer (GPT)</a:t>
              </a:r>
            </a:p>
            <a:p>
              <a:pPr algn="l" marL="874129" indent="-437065" lvl="1">
                <a:lnSpc>
                  <a:spcPts val="5668"/>
                </a:lnSpc>
                <a:buFont typeface="Arial"/>
                <a:buChar char="•"/>
              </a:pPr>
              <a:r>
                <a:rPr lang="en-US" sz="4048">
                  <a:solidFill>
                    <a:srgbClr val="000000"/>
                  </a:solidFill>
                  <a:latin typeface="DM Sans"/>
                </a:rPr>
                <a:t>İsam Kadı Sicilleri Veri Tabanı</a:t>
              </a:r>
            </a:p>
            <a:p>
              <a:pPr algn="l" marL="874129" indent="-437065" lvl="1">
                <a:lnSpc>
                  <a:spcPts val="5668"/>
                </a:lnSpc>
                <a:buFont typeface="Arial"/>
                <a:buChar char="•"/>
              </a:pPr>
              <a:r>
                <a:rPr lang="en-US" sz="4048">
                  <a:solidFill>
                    <a:srgbClr val="000000"/>
                  </a:solidFill>
                  <a:latin typeface="DM Sans"/>
                </a:rPr>
                <a:t>Projenin Aşamaları veyahut Osmanlı Evrakı GPT ile nasıl çalışılabilir</a:t>
              </a:r>
            </a:p>
            <a:p>
              <a:pPr algn="l" marL="874129" indent="-437065" lvl="1">
                <a:lnSpc>
                  <a:spcPts val="5668"/>
                </a:lnSpc>
                <a:buFont typeface="Arial"/>
                <a:buChar char="•"/>
              </a:pPr>
              <a:r>
                <a:rPr lang="en-US" sz="4048">
                  <a:solidFill>
                    <a:srgbClr val="000000"/>
                  </a:solidFill>
                  <a:latin typeface="DM Sans"/>
                </a:rPr>
                <a:t>Bulgular ve Tartışmalar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852207"/>
              <a:ext cx="21342807" cy="7173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48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848021"/>
              <a:ext cx="21342807" cy="7173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48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843836"/>
              <a:ext cx="21342807" cy="7173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48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839651"/>
              <a:ext cx="21342807" cy="7173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48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rot="0">
            <a:off x="1409573" y="3629073"/>
            <a:ext cx="1511565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45714"/>
            <a:ext cx="16230600" cy="6228493"/>
          </a:xfrm>
          <a:custGeom>
            <a:avLst/>
            <a:gdLst/>
            <a:ahLst/>
            <a:cxnLst/>
            <a:rect r="r" b="b" t="t" l="l"/>
            <a:pathLst>
              <a:path h="6228493" w="16230600">
                <a:moveTo>
                  <a:pt x="0" y="0"/>
                </a:moveTo>
                <a:lnTo>
                  <a:pt x="16230600" y="0"/>
                </a:lnTo>
                <a:lnTo>
                  <a:pt x="16230600" y="6228493"/>
                </a:lnTo>
                <a:lnTo>
                  <a:pt x="0" y="6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3068065" y="5138738"/>
            <a:ext cx="759076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983190" y="2636418"/>
            <a:ext cx="9561081" cy="5525508"/>
          </a:xfrm>
          <a:custGeom>
            <a:avLst/>
            <a:gdLst/>
            <a:ahLst/>
            <a:cxnLst/>
            <a:rect r="r" b="b" t="t" l="l"/>
            <a:pathLst>
              <a:path h="5525508" w="9561081">
                <a:moveTo>
                  <a:pt x="0" y="0"/>
                </a:moveTo>
                <a:lnTo>
                  <a:pt x="9561082" y="0"/>
                </a:lnTo>
                <a:lnTo>
                  <a:pt x="9561082" y="5525508"/>
                </a:lnTo>
                <a:lnTo>
                  <a:pt x="0" y="5525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35822" y="3762375"/>
            <a:ext cx="4508438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Büyük Dil Modelleri ve GPT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83190" y="1478961"/>
            <a:ext cx="927611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DM Sans Bold"/>
              </a:rPr>
              <a:t>Generative Pre-trained Transformer (GPT)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983190" y="8454894"/>
            <a:ext cx="9595127" cy="1606813"/>
            <a:chOff x="0" y="0"/>
            <a:chExt cx="12793503" cy="214241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2793503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“But what is a GPT? Visual intro to transformers | Chapter 5, Deep Learning” 3Blue1Brown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595259"/>
              <a:ext cx="12793503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https://youtu.be/wjZofJX0v4M?si=XDWDNJP3nc4NzHZC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52296">
            <a:off x="10554543" y="-3785506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78846"/>
            <a:ext cx="1245422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Projenin Aşamaları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3470205"/>
            <a:ext cx="16280880" cy="8779729"/>
            <a:chOff x="0" y="0"/>
            <a:chExt cx="21707840" cy="1170630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85725"/>
              <a:ext cx="21707840" cy="67277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89080" indent="-444540" lvl="1">
                <a:lnSpc>
                  <a:spcPts val="5765"/>
                </a:lnSpc>
                <a:buFont typeface="Arial"/>
                <a:buChar char="•"/>
              </a:pPr>
              <a:r>
                <a:rPr lang="en-US" sz="4118">
                  <a:solidFill>
                    <a:srgbClr val="000000"/>
                  </a:solidFill>
                  <a:latin typeface="DM Sans"/>
                </a:rPr>
                <a:t>Web Kazıma (Scrapping) ile Veri Toplama</a:t>
              </a:r>
            </a:p>
            <a:p>
              <a:pPr algn="l" marL="889080" indent="-444540" lvl="1">
                <a:lnSpc>
                  <a:spcPts val="5765"/>
                </a:lnSpc>
                <a:buFont typeface="Arial"/>
                <a:buChar char="•"/>
              </a:pPr>
              <a:r>
                <a:rPr lang="en-US" sz="4118">
                  <a:solidFill>
                    <a:srgbClr val="000000"/>
                  </a:solidFill>
                  <a:latin typeface="DM Sans"/>
                </a:rPr>
                <a:t>Veri Ön İşleme: Veri tabanının temizlenmesi ve analize uygun hale getirilmesi.</a:t>
              </a:r>
            </a:p>
            <a:p>
              <a:pPr algn="l" marL="889080" indent="-444540" lvl="1">
                <a:lnSpc>
                  <a:spcPts val="5765"/>
                </a:lnSpc>
                <a:buFont typeface="Arial"/>
                <a:buChar char="•"/>
              </a:pPr>
              <a:r>
                <a:rPr lang="en-US" sz="4118">
                  <a:solidFill>
                    <a:srgbClr val="000000"/>
                  </a:solidFill>
                  <a:latin typeface="DM Sans"/>
                </a:rPr>
                <a:t>NER (Named Entity Recognition / Adlandırılmış Varlık Tanıma): Belgelerden isim, yer ve tarih gibi varlıkların çıkarılması.</a:t>
              </a:r>
            </a:p>
            <a:p>
              <a:pPr algn="l" marL="889080" indent="-444540" lvl="1">
                <a:lnSpc>
                  <a:spcPts val="5765"/>
                </a:lnSpc>
                <a:buFont typeface="Arial"/>
                <a:buChar char="•"/>
              </a:pPr>
              <a:r>
                <a:rPr lang="en-US" sz="4118">
                  <a:solidFill>
                    <a:srgbClr val="000000"/>
                  </a:solidFill>
                  <a:latin typeface="DM Sans"/>
                </a:rPr>
                <a:t>Analiz ve Görselleştirme: Elde edilen verilerin analiz edilmesi ve görselleştirilmesi.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929646"/>
              <a:ext cx="21707840" cy="738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6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9955339"/>
              <a:ext cx="21707840" cy="738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6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0968185"/>
              <a:ext cx="21707840" cy="738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6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048134">
            <a:off x="2014210" y="-2985758"/>
            <a:ext cx="15136400" cy="15644858"/>
          </a:xfrm>
          <a:custGeom>
            <a:avLst/>
            <a:gdLst/>
            <a:ahLst/>
            <a:cxnLst/>
            <a:rect r="r" b="b" t="t" l="l"/>
            <a:pathLst>
              <a:path h="15644858" w="15136400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83319" y="361815"/>
            <a:ext cx="12921361" cy="8896485"/>
          </a:xfrm>
          <a:custGeom>
            <a:avLst/>
            <a:gdLst/>
            <a:ahLst/>
            <a:cxnLst/>
            <a:rect r="r" b="b" t="t" l="l"/>
            <a:pathLst>
              <a:path h="8896485" w="12921361">
                <a:moveTo>
                  <a:pt x="0" y="0"/>
                </a:moveTo>
                <a:lnTo>
                  <a:pt x="12921362" y="0"/>
                </a:lnTo>
                <a:lnTo>
                  <a:pt x="12921362" y="8896485"/>
                </a:lnTo>
                <a:lnTo>
                  <a:pt x="0" y="8896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29910" y="9474083"/>
            <a:ext cx="622818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DM Sans Bold"/>
              </a:rPr>
              <a:t>https://www.kadisicilleri.org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048134">
            <a:off x="2014210" y="-2985758"/>
            <a:ext cx="15136400" cy="15644858"/>
          </a:xfrm>
          <a:custGeom>
            <a:avLst/>
            <a:gdLst/>
            <a:ahLst/>
            <a:cxnLst/>
            <a:rect r="r" b="b" t="t" l="l"/>
            <a:pathLst>
              <a:path h="15644858" w="15136400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22192" y="521534"/>
            <a:ext cx="14520436" cy="8630274"/>
          </a:xfrm>
          <a:custGeom>
            <a:avLst/>
            <a:gdLst/>
            <a:ahLst/>
            <a:cxnLst/>
            <a:rect r="r" b="b" t="t" l="l"/>
            <a:pathLst>
              <a:path h="8630274" w="14520436">
                <a:moveTo>
                  <a:pt x="0" y="0"/>
                </a:moveTo>
                <a:lnTo>
                  <a:pt x="14520436" y="0"/>
                </a:lnTo>
                <a:lnTo>
                  <a:pt x="14520436" y="8630274"/>
                </a:lnTo>
                <a:lnTo>
                  <a:pt x="0" y="8630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048134">
            <a:off x="2014210" y="-2985758"/>
            <a:ext cx="15136400" cy="15644858"/>
          </a:xfrm>
          <a:custGeom>
            <a:avLst/>
            <a:gdLst/>
            <a:ahLst/>
            <a:cxnLst/>
            <a:rect r="r" b="b" t="t" l="l"/>
            <a:pathLst>
              <a:path h="15644858" w="15136400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1462" y="136319"/>
            <a:ext cx="14009269" cy="8052499"/>
          </a:xfrm>
          <a:custGeom>
            <a:avLst/>
            <a:gdLst/>
            <a:ahLst/>
            <a:cxnLst/>
            <a:rect r="r" b="b" t="t" l="l"/>
            <a:pathLst>
              <a:path h="8052499" w="14009269">
                <a:moveTo>
                  <a:pt x="0" y="0"/>
                </a:moveTo>
                <a:lnTo>
                  <a:pt x="14009269" y="0"/>
                </a:lnTo>
                <a:lnTo>
                  <a:pt x="14009269" y="8052499"/>
                </a:lnTo>
                <a:lnTo>
                  <a:pt x="0" y="80524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2" r="-2095" b="-1851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1462" y="8188818"/>
            <a:ext cx="14009269" cy="2138964"/>
          </a:xfrm>
          <a:custGeom>
            <a:avLst/>
            <a:gdLst/>
            <a:ahLst/>
            <a:cxnLst/>
            <a:rect r="r" b="b" t="t" l="l"/>
            <a:pathLst>
              <a:path h="2138964" w="14009269">
                <a:moveTo>
                  <a:pt x="0" y="0"/>
                </a:moveTo>
                <a:lnTo>
                  <a:pt x="14009269" y="0"/>
                </a:lnTo>
                <a:lnTo>
                  <a:pt x="14009269" y="2138964"/>
                </a:lnTo>
                <a:lnTo>
                  <a:pt x="0" y="21389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752" r="-1921" b="-2752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45714"/>
            <a:ext cx="16230600" cy="6228493"/>
          </a:xfrm>
          <a:custGeom>
            <a:avLst/>
            <a:gdLst/>
            <a:ahLst/>
            <a:cxnLst/>
            <a:rect r="r" b="b" t="t" l="l"/>
            <a:pathLst>
              <a:path h="6228493" w="16230600">
                <a:moveTo>
                  <a:pt x="0" y="0"/>
                </a:moveTo>
                <a:lnTo>
                  <a:pt x="16230600" y="0"/>
                </a:lnTo>
                <a:lnTo>
                  <a:pt x="16230600" y="6228493"/>
                </a:lnTo>
                <a:lnTo>
                  <a:pt x="0" y="6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3068065" y="5138738"/>
            <a:ext cx="759076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478578" y="4536035"/>
            <a:ext cx="450843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OpenAI Api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3190" y="1821839"/>
            <a:ext cx="927611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DM Sans Bold"/>
              </a:rPr>
              <a:t>API (Application Programming Interface) Uygulama Programlama Arayüzü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60384" y="3249732"/>
            <a:ext cx="10721723" cy="532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DM Sans"/>
              </a:rPr>
              <a:t>Yazılım uygulamalarının birbirleriyle iletişim kurmasını sağlayan bir arayüzdür.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DM Sans"/>
              </a:rPr>
              <a:t>API'ler, bir uygulamanın işlevlerine ve verilerine diğer uygulamalar tarafından erişilmesini ve kullanılmasını sağlar.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DM Sans"/>
              </a:rPr>
              <a:t>OpenAI API'leri, geliştiricilerin ve araştırmacıların OpenAI tarafından geliştirilen yapay zeka modellerine (örneğin, GPT-4) erişim sağlamasına belli bir ücret karşılığı olanak tanır.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780159">
            <a:off x="3570387" y="-1491388"/>
            <a:ext cx="15529570" cy="15335451"/>
          </a:xfrm>
          <a:custGeom>
            <a:avLst/>
            <a:gdLst/>
            <a:ahLst/>
            <a:cxnLst/>
            <a:rect r="r" b="b" t="t" l="l"/>
            <a:pathLst>
              <a:path h="15335451" w="15529570">
                <a:moveTo>
                  <a:pt x="0" y="0"/>
                </a:moveTo>
                <a:lnTo>
                  <a:pt x="15529570" y="0"/>
                </a:lnTo>
                <a:lnTo>
                  <a:pt x="15529570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341433"/>
            <a:ext cx="15327734" cy="2224080"/>
            <a:chOff x="0" y="0"/>
            <a:chExt cx="20436979" cy="296544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2839028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00000"/>
                  </a:solidFill>
                  <a:latin typeface="DM Sans Bold"/>
                </a:rPr>
                <a:t>Soru ve Cevaplar</a:t>
              </a:r>
            </a:p>
          </p:txBody>
        </p:sp>
        <p:sp>
          <p:nvSpPr>
            <p:cNvPr name="AutoShape 5" id="5"/>
            <p:cNvSpPr/>
            <p:nvPr/>
          </p:nvSpPr>
          <p:spPr>
            <a:xfrm>
              <a:off x="2" y="2952740"/>
              <a:ext cx="20436975" cy="635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5377709" y="7690621"/>
            <a:ext cx="7532582" cy="1729449"/>
            <a:chOff x="0" y="0"/>
            <a:chExt cx="10043443" cy="230593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834423"/>
              <a:ext cx="10043443" cy="14715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32"/>
                </a:lnSpc>
              </a:pPr>
              <a:r>
                <a:rPr lang="en-US" sz="3237">
                  <a:solidFill>
                    <a:srgbClr val="000000"/>
                  </a:solidFill>
                  <a:latin typeface="DM Sans"/>
                </a:rPr>
                <a:t>ayy236@nyu.edu</a:t>
              </a:r>
            </a:p>
            <a:p>
              <a:pPr algn="ctr">
                <a:lnSpc>
                  <a:spcPts val="4532"/>
                </a:lnSpc>
              </a:pPr>
              <a:r>
                <a:rPr lang="en-US" sz="3237">
                  <a:solidFill>
                    <a:srgbClr val="000000"/>
                  </a:solidFill>
                  <a:latin typeface="DM Sans"/>
                </a:rPr>
                <a:t>https://github.com/yuksekyusuf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10043443" cy="731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72"/>
                </a:lnSpc>
              </a:pPr>
              <a:r>
                <a:rPr lang="en-US" sz="3337">
                  <a:solidFill>
                    <a:srgbClr val="000000"/>
                  </a:solidFill>
                  <a:latin typeface="DM Sans Bold"/>
                </a:rPr>
                <a:t>İletişim ve proje veri tabanı için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274067" y="5143500"/>
            <a:ext cx="3739867" cy="1483071"/>
            <a:chOff x="0" y="0"/>
            <a:chExt cx="4986489" cy="197742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032121"/>
              <a:ext cx="4986489" cy="945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72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85725"/>
              <a:ext cx="4986489" cy="976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12"/>
                </a:lnSpc>
              </a:pPr>
              <a:r>
                <a:rPr lang="en-US" sz="4437">
                  <a:solidFill>
                    <a:srgbClr val="000000"/>
                  </a:solidFill>
                  <a:latin typeface="DM Sans Bold"/>
                </a:rPr>
                <a:t>Teşekkürler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DAGHwbl22FE</dc:identifier>
  <dcterms:modified xsi:type="dcterms:W3CDTF">2011-08-01T06:04:30Z</dcterms:modified>
  <cp:revision>1</cp:revision>
  <dc:title>Marmara Üniversitesi Sunum - 10 Haziran</dc:title>
</cp:coreProperties>
</file>